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13" roundtripDataSignature="AMtx7mhsyB4mUHgajEk3OOxGc4TIjzcq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A80002-F59A-4258-85D6-2EF8DCD08D37}">
  <a:tblStyle styleId="{81A80002-F59A-4258-85D6-2EF8DCD08D3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customschemas.google.com/relationships/presentationmetadata" Target="metadata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892de52a5d_0_2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892de52a5d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8ef07d5825_0_46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38ef07d5825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8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9" name="Google Shape;69;p8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" name="Google Shape;70;p8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" name="Google Shape;71;p8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" name="Google Shape;72;p8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" name="Google Shape;73;p8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" name="Google Shape;74;p8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" name="Google Shape;75;p8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" name="Google Shape;76;p8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" name="Google Shape;77;p8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" name="Google Shape;78;p8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" name="Google Shape;79;p8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" name="Google Shape;80;p8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" name="Google Shape;81;p8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" name="Google Shape;82;p8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" name="Google Shape;83;p8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" name="Google Shape;84;p8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85" name="Google Shape;85;p8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86" name="Google Shape;86;p8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" name="Google Shape;87;p8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" name="Google Shape;90;p8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91" name="Google Shape;91;p8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92" name="Google Shape;92;p8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3" name="Google Shape;93;p8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4" name="Google Shape;94;p8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5" name="Google Shape;95;p8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6" name="Google Shape;96;p8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97" name="Google Shape;97;p8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" name="Google Shape;98;p8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" name="Google Shape;99;p8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0" name="Google Shape;100;p8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1" name="Google Shape;101;p8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02" name="Google Shape;102;p8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03" name="Google Shape;103;p8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4" name="Google Shape;104;p8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5" name="Google Shape;105;p8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6" name="Google Shape;106;p8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7" name="Google Shape;107;p8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08" name="Google Shape;108;p8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09" name="Google Shape;109;p8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0" name="Google Shape;110;p8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1" name="Google Shape;111;p8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2" name="Google Shape;112;p8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3" name="Google Shape;113;p8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14" name="Google Shape;114;p8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5" name="Google Shape;115;p8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6" name="Google Shape;116;p8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" name="Google Shape;117;p8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" name="Google Shape;118;p8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19" name="Google Shape;119;p8"/>
          <p:cNvSpPr txBox="1"/>
          <p:nvPr>
            <p:ph type="ctrTitle"/>
          </p:nvPr>
        </p:nvSpPr>
        <p:spPr>
          <a:xfrm>
            <a:off x="1293845" y="1909346"/>
            <a:ext cx="9604310" cy="3383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8"/>
          <p:cNvSpPr txBox="1"/>
          <p:nvPr>
            <p:ph idx="1" type="subTitle"/>
          </p:nvPr>
        </p:nvSpPr>
        <p:spPr>
          <a:xfrm>
            <a:off x="1293845" y="5432564"/>
            <a:ext cx="960431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>
                <a:solidFill>
                  <a:srgbClr val="266F8B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21" name="Google Shape;121;p8"/>
          <p:cNvCxnSpPr/>
          <p:nvPr/>
        </p:nvCxnSpPr>
        <p:spPr>
          <a:xfrm>
            <a:off x="1295400" y="5294175"/>
            <a:ext cx="96012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7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17"/>
          <p:cNvSpPr txBox="1"/>
          <p:nvPr>
            <p:ph idx="1" type="body"/>
          </p:nvPr>
        </p:nvSpPr>
        <p:spPr>
          <a:xfrm rot="5400000">
            <a:off x="4191001" y="-914400"/>
            <a:ext cx="3809999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79" name="Google Shape;379;p17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17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17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8"/>
          <p:cNvSpPr txBox="1"/>
          <p:nvPr>
            <p:ph type="title"/>
          </p:nvPr>
        </p:nvSpPr>
        <p:spPr>
          <a:xfrm rot="5400000">
            <a:off x="7402286" y="2296885"/>
            <a:ext cx="5301343" cy="16872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18"/>
          <p:cNvSpPr txBox="1"/>
          <p:nvPr>
            <p:ph idx="1" type="body"/>
          </p:nvPr>
        </p:nvSpPr>
        <p:spPr>
          <a:xfrm rot="5400000">
            <a:off x="2438400" y="-653144"/>
            <a:ext cx="5301343" cy="7587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85" name="Google Shape;385;p18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18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18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 txBox="1"/>
          <p:nvPr>
            <p:ph type="title"/>
          </p:nvPr>
        </p:nvSpPr>
        <p:spPr>
          <a:xfrm>
            <a:off x="609600" y="228600"/>
            <a:ext cx="109728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9"/>
          <p:cNvSpPr txBox="1"/>
          <p:nvPr>
            <p:ph idx="1" type="body"/>
          </p:nvPr>
        </p:nvSpPr>
        <p:spPr>
          <a:xfrm>
            <a:off x="609600" y="1295400"/>
            <a:ext cx="10972800" cy="4724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25" name="Google Shape;125;p9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9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9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gradFill>
          <a:gsLst>
            <a:gs pos="0">
              <a:schemeClr val="accent1"/>
            </a:gs>
            <a:gs pos="97000">
              <a:srgbClr val="297694"/>
            </a:gs>
            <a:gs pos="100000">
              <a:srgbClr val="29769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0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30" name="Google Shape;130;p10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" name="Google Shape;131;p10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" name="Google Shape;132;p10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" name="Google Shape;133;p10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" name="Google Shape;134;p10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" name="Google Shape;135;p10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" name="Google Shape;136;p10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" name="Google Shape;137;p10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" name="Google Shape;138;p10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" name="Google Shape;139;p10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10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" name="Google Shape;141;p10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" name="Google Shape;142;p10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" name="Google Shape;143;p10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" name="Google Shape;144;p10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" name="Google Shape;145;p10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46" name="Google Shape;146;p10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47" name="Google Shape;147;p10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10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" name="Google Shape;149;p10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0" name="Google Shape;150;p10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1" name="Google Shape;151;p10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52" name="Google Shape;152;p10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53" name="Google Shape;153;p10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4" name="Google Shape;154;p10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5" name="Google Shape;155;p10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6" name="Google Shape;156;p10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7" name="Google Shape;157;p10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58" name="Google Shape;158;p10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9" name="Google Shape;159;p10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10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10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" name="Google Shape;162;p10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63" name="Google Shape;163;p10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64" name="Google Shape;164;p10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5" name="Google Shape;165;p10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10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10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10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69" name="Google Shape;169;p10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70" name="Google Shape;170;p10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71" name="Google Shape;171;p10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72" name="Google Shape;172;p10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73" name="Google Shape;173;p10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74" name="Google Shape;174;p10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75" name="Google Shape;175;p10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6" name="Google Shape;176;p10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" name="Google Shape;177;p10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" name="Google Shape;178;p10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9" name="Google Shape;179;p10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80" name="Google Shape;180;p10"/>
          <p:cNvSpPr txBox="1"/>
          <p:nvPr>
            <p:ph type="title"/>
          </p:nvPr>
        </p:nvSpPr>
        <p:spPr>
          <a:xfrm>
            <a:off x="1295400" y="2541573"/>
            <a:ext cx="9601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0"/>
          <p:cNvSpPr txBox="1"/>
          <p:nvPr>
            <p:ph idx="1" type="body"/>
          </p:nvPr>
        </p:nvSpPr>
        <p:spPr>
          <a:xfrm>
            <a:off x="1295400" y="5431536"/>
            <a:ext cx="960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2" name="Google Shape;182;p10"/>
          <p:cNvCxnSpPr/>
          <p:nvPr/>
        </p:nvCxnSpPr>
        <p:spPr>
          <a:xfrm>
            <a:off x="1295400" y="5294175"/>
            <a:ext cx="9601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1"/>
          <p:cNvSpPr txBox="1"/>
          <p:nvPr>
            <p:ph idx="1" type="body"/>
          </p:nvPr>
        </p:nvSpPr>
        <p:spPr>
          <a:xfrm>
            <a:off x="1295400" y="1981199"/>
            <a:ext cx="457200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6" name="Google Shape;186;p11"/>
          <p:cNvSpPr txBox="1"/>
          <p:nvPr>
            <p:ph idx="2" type="body"/>
          </p:nvPr>
        </p:nvSpPr>
        <p:spPr>
          <a:xfrm>
            <a:off x="6324600" y="1981199"/>
            <a:ext cx="457200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7" name="Google Shape;187;p11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1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1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2"/>
          <p:cNvSpPr txBox="1"/>
          <p:nvPr>
            <p:ph idx="1" type="body"/>
          </p:nvPr>
        </p:nvSpPr>
        <p:spPr>
          <a:xfrm>
            <a:off x="1295400" y="1818322"/>
            <a:ext cx="45720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3" name="Google Shape;193;p12"/>
          <p:cNvSpPr txBox="1"/>
          <p:nvPr>
            <p:ph idx="2" type="body"/>
          </p:nvPr>
        </p:nvSpPr>
        <p:spPr>
          <a:xfrm>
            <a:off x="1295400" y="2503713"/>
            <a:ext cx="4572000" cy="3287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4" name="Google Shape;194;p12"/>
          <p:cNvSpPr txBox="1"/>
          <p:nvPr>
            <p:ph idx="3" type="body"/>
          </p:nvPr>
        </p:nvSpPr>
        <p:spPr>
          <a:xfrm>
            <a:off x="6324600" y="1818322"/>
            <a:ext cx="45720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5" name="Google Shape;195;p12"/>
          <p:cNvSpPr txBox="1"/>
          <p:nvPr>
            <p:ph idx="4" type="body"/>
          </p:nvPr>
        </p:nvSpPr>
        <p:spPr>
          <a:xfrm>
            <a:off x="6324600" y="2503713"/>
            <a:ext cx="4572000" cy="3287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6" name="Google Shape;196;p12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2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2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3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3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3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14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206" name="Google Shape;206;p14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" name="Google Shape;207;p14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" name="Google Shape;208;p14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" name="Google Shape;209;p14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" name="Google Shape;210;p14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1" name="Google Shape;211;p14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" name="Google Shape;212;p14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" name="Google Shape;213;p14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" name="Google Shape;214;p14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" name="Google Shape;215;p14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" name="Google Shape;216;p14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" name="Google Shape;217;p14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" name="Google Shape;218;p14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" name="Google Shape;219;p14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" name="Google Shape;220;p14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" name="Google Shape;221;p14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22" name="Google Shape;222;p14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223" name="Google Shape;223;p14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" name="Google Shape;224;p14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5" name="Google Shape;225;p14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6" name="Google Shape;226;p14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14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228" name="Google Shape;228;p14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29" name="Google Shape;229;p14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30" name="Google Shape;230;p14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31" name="Google Shape;231;p14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32" name="Google Shape;232;p14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33" name="Google Shape;233;p14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34" name="Google Shape;234;p14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5" name="Google Shape;235;p14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6" name="Google Shape;236;p14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7" name="Google Shape;237;p14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8" name="Google Shape;238;p14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39" name="Google Shape;239;p14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40" name="Google Shape;240;p14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1" name="Google Shape;241;p14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2" name="Google Shape;242;p14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" name="Google Shape;243;p14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4" name="Google Shape;244;p14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245" name="Google Shape;245;p14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46" name="Google Shape;246;p14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47" name="Google Shape;247;p14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48" name="Google Shape;248;p14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49" name="Google Shape;249;p14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0" name="Google Shape;250;p14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51" name="Google Shape;251;p14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2" name="Google Shape;252;p14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3" name="Google Shape;253;p14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4" name="Google Shape;254;p14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5" name="Google Shape;255;p14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56" name="Google Shape;256;p14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14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14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bg>
      <p:bgPr>
        <a:gradFill>
          <a:gsLst>
            <a:gs pos="0">
              <a:schemeClr val="accent1"/>
            </a:gs>
            <a:gs pos="100000">
              <a:srgbClr val="29769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15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261" name="Google Shape;261;p15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" name="Google Shape;262;p15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" name="Google Shape;263;p15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" name="Google Shape;264;p15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" name="Google Shape;265;p15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" name="Google Shape;266;p15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" name="Google Shape;267;p15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" name="Google Shape;268;p15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9" name="Google Shape;269;p15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" name="Google Shape;270;p15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" name="Google Shape;271;p15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" name="Google Shape;272;p15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" name="Google Shape;273;p15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" name="Google Shape;274;p15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" name="Google Shape;275;p15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" name="Google Shape;276;p15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77" name="Google Shape;277;p15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278" name="Google Shape;278;p15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9" name="Google Shape;279;p15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0" name="Google Shape;280;p15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1" name="Google Shape;281;p15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2" name="Google Shape;282;p15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283" name="Google Shape;283;p15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84" name="Google Shape;284;p15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85" name="Google Shape;285;p15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86" name="Google Shape;286;p15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87" name="Google Shape;287;p15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88" name="Google Shape;288;p15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89" name="Google Shape;289;p15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0" name="Google Shape;290;p15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1" name="Google Shape;291;p15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2" name="Google Shape;292;p15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3" name="Google Shape;293;p15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94" name="Google Shape;294;p15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95" name="Google Shape;295;p15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6" name="Google Shape;296;p15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7" name="Google Shape;297;p15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8" name="Google Shape;298;p15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9" name="Google Shape;299;p15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00" name="Google Shape;300;p15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01" name="Google Shape;301;p15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02" name="Google Shape;302;p15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03" name="Google Shape;303;p15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04" name="Google Shape;304;p15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05" name="Google Shape;305;p15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06" name="Google Shape;306;p15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7" name="Google Shape;307;p15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8" name="Google Shape;308;p15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9" name="Google Shape;309;p15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0" name="Google Shape;310;p15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311" name="Google Shape;311;p15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69000">
                <a:schemeClr val="lt1"/>
              </a:gs>
              <a:gs pos="100000">
                <a:srgbClr val="F2F2F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5"/>
          <p:cNvSpPr txBox="1"/>
          <p:nvPr>
            <p:ph type="title"/>
          </p:nvPr>
        </p:nvSpPr>
        <p:spPr>
          <a:xfrm>
            <a:off x="7913152" y="571500"/>
            <a:ext cx="3657600" cy="21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15"/>
          <p:cNvSpPr txBox="1"/>
          <p:nvPr>
            <p:ph idx="1" type="body"/>
          </p:nvPr>
        </p:nvSpPr>
        <p:spPr>
          <a:xfrm>
            <a:off x="543197" y="571500"/>
            <a:ext cx="621792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55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4" name="Google Shape;314;p15"/>
          <p:cNvSpPr txBox="1"/>
          <p:nvPr>
            <p:ph idx="2" type="body"/>
          </p:nvPr>
        </p:nvSpPr>
        <p:spPr>
          <a:xfrm>
            <a:off x="7913152" y="2995012"/>
            <a:ext cx="3657600" cy="22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315" name="Google Shape;315;p15"/>
          <p:cNvCxnSpPr/>
          <p:nvPr/>
        </p:nvCxnSpPr>
        <p:spPr>
          <a:xfrm>
            <a:off x="7923089" y="2895600"/>
            <a:ext cx="365931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" name="Google Shape;316;p15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15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15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bg>
      <p:bgPr>
        <a:gradFill>
          <a:gsLst>
            <a:gs pos="0">
              <a:schemeClr val="accent1"/>
            </a:gs>
            <a:gs pos="100000">
              <a:srgbClr val="29769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16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321" name="Google Shape;321;p16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2" name="Google Shape;322;p16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3" name="Google Shape;323;p16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4" name="Google Shape;324;p16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5" name="Google Shape;325;p16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6" name="Google Shape;326;p16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7" name="Google Shape;327;p16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" name="Google Shape;328;p16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9" name="Google Shape;329;p16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0" name="Google Shape;330;p16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1" name="Google Shape;331;p16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2" name="Google Shape;332;p16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3" name="Google Shape;333;p16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4" name="Google Shape;334;p16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5" name="Google Shape;335;p16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6" name="Google Shape;336;p16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337" name="Google Shape;337;p16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338" name="Google Shape;338;p16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9" name="Google Shape;339;p16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0" name="Google Shape;340;p16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1" name="Google Shape;341;p16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2" name="Google Shape;342;p16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43" name="Google Shape;343;p16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44" name="Google Shape;344;p16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5" name="Google Shape;345;p16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6" name="Google Shape;346;p16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7" name="Google Shape;347;p16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8" name="Google Shape;348;p16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49" name="Google Shape;349;p16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0" name="Google Shape;350;p16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1" name="Google Shape;351;p16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2" name="Google Shape;352;p16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3" name="Google Shape;353;p16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54" name="Google Shape;354;p16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355" name="Google Shape;355;p16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6" name="Google Shape;356;p16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7" name="Google Shape;357;p16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8" name="Google Shape;358;p16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9" name="Google Shape;359;p16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60" name="Google Shape;360;p16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1" name="Google Shape;361;p16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2" name="Google Shape;362;p16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3" name="Google Shape;363;p16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4" name="Google Shape;364;p16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5" name="Google Shape;365;p16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66" name="Google Shape;366;p16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7" name="Google Shape;367;p16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8" name="Google Shape;368;p16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9" name="Google Shape;369;p16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0" name="Google Shape;370;p16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371" name="Google Shape;371;p16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69000">
                <a:schemeClr val="lt1"/>
              </a:gs>
              <a:gs pos="100000">
                <a:srgbClr val="F2F2F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16"/>
          <p:cNvCxnSpPr/>
          <p:nvPr/>
        </p:nvCxnSpPr>
        <p:spPr>
          <a:xfrm>
            <a:off x="7923089" y="2895600"/>
            <a:ext cx="365931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3" name="Google Shape;373;p16"/>
          <p:cNvSpPr txBox="1"/>
          <p:nvPr>
            <p:ph type="title"/>
          </p:nvPr>
        </p:nvSpPr>
        <p:spPr>
          <a:xfrm>
            <a:off x="7909560" y="576072"/>
            <a:ext cx="3657600" cy="2194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." id="374" name="Google Shape;374;p16"/>
          <p:cNvSpPr/>
          <p:nvPr>
            <p:ph idx="2" type="pic"/>
          </p:nvPr>
        </p:nvSpPr>
        <p:spPr>
          <a:xfrm>
            <a:off x="4412" y="-159"/>
            <a:ext cx="73152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16"/>
          <p:cNvSpPr txBox="1"/>
          <p:nvPr>
            <p:ph idx="1" type="body"/>
          </p:nvPr>
        </p:nvSpPr>
        <p:spPr>
          <a:xfrm>
            <a:off x="7909560" y="2999232"/>
            <a:ext cx="3657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2999">
              <a:schemeClr val="lt1"/>
            </a:gs>
            <a:gs pos="100000">
              <a:srgbClr val="F2F2F2">
                <a:alpha val="64705"/>
              </a:srgbClr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7"/>
          <p:cNvGrpSpPr/>
          <p:nvPr/>
        </p:nvGrpSpPr>
        <p:grpSpPr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11" name="Google Shape;11;p7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" name="Google Shape;12;p7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" name="Google Shape;13;p7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" name="Google Shape;14;p7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7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7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7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7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7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7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7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7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7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7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7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7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7" name="Google Shape;27;p7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28" name="Google Shape;28;p7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7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" name="Google Shape;30;p7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" name="Google Shape;31;p7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" name="Google Shape;32;p7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3" name="Google Shape;33;p7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4" name="Google Shape;34;p7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5" name="Google Shape;35;p7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" name="Google Shape;36;p7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7" name="Google Shape;37;p7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8" name="Google Shape;38;p7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9" name="Google Shape;39;p7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7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" name="Google Shape;41;p7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2" name="Google Shape;42;p7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7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4" name="Google Shape;44;p7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45" name="Google Shape;45;p7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7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7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" name="Google Shape;48;p7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" name="Google Shape;49;p7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50" name="Google Shape;50;p7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1" name="Google Shape;51;p7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2" name="Google Shape;52;p7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3" name="Google Shape;53;p7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4" name="Google Shape;54;p7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5" name="Google Shape;55;p7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6" name="Google Shape;56;p7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" name="Google Shape;57;p7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" name="Google Shape;58;p7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" name="Google Shape;59;p7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" name="Google Shape;60;p7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61" name="Google Shape;61;p7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266F8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Google Shape;62;p7"/>
          <p:cNvSpPr txBox="1"/>
          <p:nvPr>
            <p:ph idx="1" type="body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266F8B"/>
              </a:buClr>
              <a:buSzPts val="2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6F8B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6F8B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" name="Google Shape;63;p7"/>
          <p:cNvCxnSpPr/>
          <p:nvPr/>
        </p:nvCxnSpPr>
        <p:spPr>
          <a:xfrm>
            <a:off x="609600" y="6172200"/>
            <a:ext cx="10972800" cy="0"/>
          </a:xfrm>
          <a:prstGeom prst="straightConnector1">
            <a:avLst/>
          </a:prstGeom>
          <a:noFill/>
          <a:ln cap="flat" cmpd="sng" w="12700">
            <a:solidFill>
              <a:srgbClr val="266F8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" name="Google Shape;64;p7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hackster.io/355077/pomodoro-timer-using-arduino-1b353a" TargetMode="External"/><Relationship Id="rId4" Type="http://schemas.openxmlformats.org/officeDocument/2006/relationships/hyperlink" Target="https://www.hackster.io/me52/edes-301-study-timer-f0ae02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amazon.com/" TargetMode="External"/><Relationship Id="rId4" Type="http://schemas.openxmlformats.org/officeDocument/2006/relationships/hyperlink" Target="https://www.adafruit.com/" TargetMode="External"/><Relationship Id="rId5" Type="http://schemas.openxmlformats.org/officeDocument/2006/relationships/hyperlink" Target="https://www.sparkfun.com/" TargetMode="External"/><Relationship Id="rId6" Type="http://schemas.openxmlformats.org/officeDocument/2006/relationships/hyperlink" Target="https://www.digikey.com/" TargetMode="External"/><Relationship Id="rId7" Type="http://schemas.openxmlformats.org/officeDocument/2006/relationships/hyperlink" Target="https://www.mouser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"/>
          <p:cNvSpPr txBox="1"/>
          <p:nvPr>
            <p:ph type="ctrTitle"/>
          </p:nvPr>
        </p:nvSpPr>
        <p:spPr>
          <a:xfrm>
            <a:off x="1293844" y="1909346"/>
            <a:ext cx="9907555" cy="3383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/>
              <a:t>EDES 301</a:t>
            </a:r>
            <a:br>
              <a:rPr lang="en-US" sz="6000"/>
            </a:br>
            <a:br>
              <a:rPr lang="en-US"/>
            </a:br>
            <a:r>
              <a:rPr lang="en-US" sz="6000"/>
              <a:t>Pomodoro</a:t>
            </a:r>
            <a:r>
              <a:rPr lang="en-US" sz="6000"/>
              <a:t> Timer</a:t>
            </a:r>
            <a:r>
              <a:rPr lang="en-US" sz="6000"/>
              <a:t> Proposal</a:t>
            </a:r>
            <a:endParaRPr/>
          </a:p>
        </p:txBody>
      </p:sp>
      <p:sp>
        <p:nvSpPr>
          <p:cNvPr id="393" name="Google Shape;393;p1"/>
          <p:cNvSpPr txBox="1"/>
          <p:nvPr>
            <p:ph idx="1" type="subTitle"/>
          </p:nvPr>
        </p:nvSpPr>
        <p:spPr>
          <a:xfrm>
            <a:off x="1293845" y="5432564"/>
            <a:ext cx="9604310" cy="112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October 5, 2025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Paige Rennie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"/>
          <p:cNvSpPr txBox="1"/>
          <p:nvPr>
            <p:ph type="title"/>
          </p:nvPr>
        </p:nvSpPr>
        <p:spPr>
          <a:xfrm>
            <a:off x="609600" y="228600"/>
            <a:ext cx="109728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Background Information</a:t>
            </a:r>
            <a:endParaRPr/>
          </a:p>
        </p:txBody>
      </p:sp>
      <p:sp>
        <p:nvSpPr>
          <p:cNvPr id="399" name="Google Shape;399;p2"/>
          <p:cNvSpPr txBox="1"/>
          <p:nvPr>
            <p:ph idx="1" type="body"/>
          </p:nvPr>
        </p:nvSpPr>
        <p:spPr>
          <a:xfrm>
            <a:off x="609600" y="2037550"/>
            <a:ext cx="109728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What is being proposed?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 plan to make an adjustable Pomodoro based study/homework timer. It has been proven that if you study or do homework for shorter amounts of time with small breaks instead of trying to power </a:t>
            </a:r>
            <a:r>
              <a:rPr lang="en-US"/>
              <a:t>through</a:t>
            </a:r>
            <a:r>
              <a:rPr lang="en-US"/>
              <a:t> for hours in a row, you end up being able to concentrate for longer! 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 can use my phone or laptop to do this but not having it displayed in front of me isn’t helpful. Also, </a:t>
            </a:r>
            <a:r>
              <a:rPr lang="en-US"/>
              <a:t>sometimes</a:t>
            </a:r>
            <a:r>
              <a:rPr lang="en-US"/>
              <a:t> I just need my phone to be away from me (out of sight, out of mind!) so having it on a device that isn’t attached to my phone would be helpful!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 would like to develop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Amal Mathew’s project</a:t>
            </a:r>
            <a:r>
              <a:rPr lang="en-US"/>
              <a:t> and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Megan Enriquez’s study timer</a:t>
            </a:r>
            <a:r>
              <a:rPr lang="en-US"/>
              <a:t>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What improvements / additions over existing project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My plan is to combine the two project ideas to create an adjustable Pomodoro Timer. </a:t>
            </a:r>
            <a:r>
              <a:rPr lang="en-US"/>
              <a:t>Sometimes</a:t>
            </a:r>
            <a:r>
              <a:rPr lang="en-US"/>
              <a:t> my capacity to concentrate is longer than the typical 25 minutes for a Pomodoro Timer so I would like to create the ability to change that time whilst keeping the short break the same length.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Additionally, Amal’s project was </a:t>
            </a:r>
            <a:r>
              <a:rPr lang="en-US"/>
              <a:t>completed</a:t>
            </a:r>
            <a:r>
              <a:rPr lang="en-US"/>
              <a:t> using an Arduino so I will have to figure out how to integrate their idea into a Pocket Beagle.</a:t>
            </a:r>
            <a:endParaRPr/>
          </a:p>
          <a:p>
            <a:pPr indent="-68579" lvl="1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00" name="Google Shape;40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7998" y="297651"/>
            <a:ext cx="2885201" cy="206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3639" y="297650"/>
            <a:ext cx="2745958" cy="20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892de52a5d_0_2"/>
          <p:cNvSpPr txBox="1"/>
          <p:nvPr>
            <p:ph type="title"/>
          </p:nvPr>
        </p:nvSpPr>
        <p:spPr>
          <a:xfrm>
            <a:off x="609600" y="22860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System Block Diagram</a:t>
            </a:r>
            <a:endParaRPr/>
          </a:p>
        </p:txBody>
      </p:sp>
      <p:sp>
        <p:nvSpPr>
          <p:cNvPr id="407" name="Google Shape;407;g3892de52a5d_0_2"/>
          <p:cNvSpPr/>
          <p:nvPr/>
        </p:nvSpPr>
        <p:spPr>
          <a:xfrm>
            <a:off x="4099675" y="1559125"/>
            <a:ext cx="3333300" cy="437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OSD335x-SM SiP</a:t>
            </a:r>
            <a:endParaRPr/>
          </a:p>
        </p:txBody>
      </p:sp>
      <p:sp>
        <p:nvSpPr>
          <p:cNvPr id="408" name="Google Shape;408;g3892de52a5d_0_2"/>
          <p:cNvSpPr/>
          <p:nvPr/>
        </p:nvSpPr>
        <p:spPr>
          <a:xfrm>
            <a:off x="1757425" y="1637675"/>
            <a:ext cx="1501200" cy="9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Button</a:t>
            </a:r>
            <a:endParaRPr/>
          </a:p>
        </p:txBody>
      </p:sp>
      <p:sp>
        <p:nvSpPr>
          <p:cNvPr id="409" name="Google Shape;409;g3892de52a5d_0_2"/>
          <p:cNvSpPr txBox="1"/>
          <p:nvPr/>
        </p:nvSpPr>
        <p:spPr>
          <a:xfrm>
            <a:off x="6096000" y="1834925"/>
            <a:ext cx="1337100" cy="4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VDD_3V3 (P9.4)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I2C2_SCL (P8.19)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I2C2_SDA (P8.20)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(P8.1)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(P9.2, all 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GPIO_88 (P8.28)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GPIO_89 (P8.30)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GPIO_11 (P8.32)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GPIO_81 (P8.34)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(P9.2)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GPIO_77 (P8.40)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(P9.2)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GPIO_75 (P8.42)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(P9.2)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GPIO_73 (P8.44)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10" name="Google Shape;410;g3892de52a5d_0_2"/>
          <p:cNvSpPr/>
          <p:nvPr/>
        </p:nvSpPr>
        <p:spPr>
          <a:xfrm>
            <a:off x="1757425" y="4439050"/>
            <a:ext cx="1501200" cy="9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Buzzer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HCW-KC1206</a:t>
            </a:r>
            <a:endParaRPr b="1" sz="1200"/>
          </a:p>
        </p:txBody>
      </p:sp>
      <p:sp>
        <p:nvSpPr>
          <p:cNvPr id="411" name="Google Shape;411;g3892de52a5d_0_2"/>
          <p:cNvSpPr txBox="1"/>
          <p:nvPr/>
        </p:nvSpPr>
        <p:spPr>
          <a:xfrm>
            <a:off x="4099675" y="1834925"/>
            <a:ext cx="1611900" cy="3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GPIO_44 (P8.12)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(P8.2)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VDD_3V3 (P9.3)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GNDA_ADC (P9.34)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VDD_ADC (P9.32)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AIN1 (P9.40)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EHRPWMIA (P9.14)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(P9.1)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12" name="Google Shape;412;g3892de52a5d_0_2"/>
          <p:cNvSpPr/>
          <p:nvPr/>
        </p:nvSpPr>
        <p:spPr>
          <a:xfrm>
            <a:off x="8427725" y="1774918"/>
            <a:ext cx="1891800" cy="9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 Segment LCD Display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HT16K33</a:t>
            </a:r>
            <a:endParaRPr b="1" sz="1200"/>
          </a:p>
        </p:txBody>
      </p:sp>
      <p:sp>
        <p:nvSpPr>
          <p:cNvPr id="413" name="Google Shape;413;g3892de52a5d_0_2"/>
          <p:cNvSpPr/>
          <p:nvPr/>
        </p:nvSpPr>
        <p:spPr>
          <a:xfrm>
            <a:off x="8415800" y="2893480"/>
            <a:ext cx="1501200" cy="9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 Green LEDs</a:t>
            </a:r>
            <a:endParaRPr/>
          </a:p>
        </p:txBody>
      </p:sp>
      <p:sp>
        <p:nvSpPr>
          <p:cNvPr id="414" name="Google Shape;414;g3892de52a5d_0_2"/>
          <p:cNvSpPr/>
          <p:nvPr/>
        </p:nvSpPr>
        <p:spPr>
          <a:xfrm>
            <a:off x="8415800" y="5369682"/>
            <a:ext cx="1501200" cy="51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White LED </a:t>
            </a:r>
            <a:endParaRPr/>
          </a:p>
        </p:txBody>
      </p:sp>
      <p:sp>
        <p:nvSpPr>
          <p:cNvPr id="415" name="Google Shape;415;g3892de52a5d_0_2"/>
          <p:cNvSpPr/>
          <p:nvPr/>
        </p:nvSpPr>
        <p:spPr>
          <a:xfrm>
            <a:off x="8427725" y="4012032"/>
            <a:ext cx="1501200" cy="51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 LED </a:t>
            </a:r>
            <a:endParaRPr/>
          </a:p>
        </p:txBody>
      </p:sp>
      <p:sp>
        <p:nvSpPr>
          <p:cNvPr id="416" name="Google Shape;416;g3892de52a5d_0_2"/>
          <p:cNvSpPr/>
          <p:nvPr/>
        </p:nvSpPr>
        <p:spPr>
          <a:xfrm>
            <a:off x="8415800" y="4690857"/>
            <a:ext cx="1501200" cy="51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 LED </a:t>
            </a:r>
            <a:endParaRPr/>
          </a:p>
        </p:txBody>
      </p:sp>
      <p:sp>
        <p:nvSpPr>
          <p:cNvPr id="417" name="Google Shape;417;g3892de52a5d_0_2"/>
          <p:cNvSpPr/>
          <p:nvPr/>
        </p:nvSpPr>
        <p:spPr>
          <a:xfrm>
            <a:off x="1757425" y="3046750"/>
            <a:ext cx="1501200" cy="9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Potentiometer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CYT1100</a:t>
            </a:r>
            <a:endParaRPr b="1" sz="1200"/>
          </a:p>
        </p:txBody>
      </p:sp>
      <p:cxnSp>
        <p:nvCxnSpPr>
          <p:cNvPr id="418" name="Google Shape;418;g3892de52a5d_0_2"/>
          <p:cNvCxnSpPr/>
          <p:nvPr/>
        </p:nvCxnSpPr>
        <p:spPr>
          <a:xfrm flipH="1" rot="10800000">
            <a:off x="3258625" y="1991250"/>
            <a:ext cx="8661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g3892de52a5d_0_2"/>
          <p:cNvCxnSpPr/>
          <p:nvPr/>
        </p:nvCxnSpPr>
        <p:spPr>
          <a:xfrm>
            <a:off x="3258625" y="2156325"/>
            <a:ext cx="842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g3892de52a5d_0_2"/>
          <p:cNvCxnSpPr/>
          <p:nvPr/>
        </p:nvCxnSpPr>
        <p:spPr>
          <a:xfrm>
            <a:off x="3258625" y="2299325"/>
            <a:ext cx="847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g3892de52a5d_0_2"/>
          <p:cNvCxnSpPr/>
          <p:nvPr/>
        </p:nvCxnSpPr>
        <p:spPr>
          <a:xfrm>
            <a:off x="3256225" y="3378525"/>
            <a:ext cx="842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g3892de52a5d_0_2"/>
          <p:cNvCxnSpPr/>
          <p:nvPr/>
        </p:nvCxnSpPr>
        <p:spPr>
          <a:xfrm>
            <a:off x="3256225" y="3535601"/>
            <a:ext cx="847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g3892de52a5d_0_2"/>
          <p:cNvCxnSpPr/>
          <p:nvPr/>
        </p:nvCxnSpPr>
        <p:spPr>
          <a:xfrm>
            <a:off x="3253825" y="3683325"/>
            <a:ext cx="847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g3892de52a5d_0_2"/>
          <p:cNvCxnSpPr/>
          <p:nvPr/>
        </p:nvCxnSpPr>
        <p:spPr>
          <a:xfrm>
            <a:off x="3259825" y="4743100"/>
            <a:ext cx="842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g3892de52a5d_0_2"/>
          <p:cNvCxnSpPr/>
          <p:nvPr/>
        </p:nvCxnSpPr>
        <p:spPr>
          <a:xfrm>
            <a:off x="3259825" y="4900176"/>
            <a:ext cx="847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g3892de52a5d_0_2"/>
          <p:cNvCxnSpPr/>
          <p:nvPr/>
        </p:nvCxnSpPr>
        <p:spPr>
          <a:xfrm>
            <a:off x="7418675" y="2001025"/>
            <a:ext cx="10032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g3892de52a5d_0_2"/>
          <p:cNvCxnSpPr/>
          <p:nvPr/>
        </p:nvCxnSpPr>
        <p:spPr>
          <a:xfrm>
            <a:off x="7435784" y="2162201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g3892de52a5d_0_2"/>
          <p:cNvCxnSpPr/>
          <p:nvPr/>
        </p:nvCxnSpPr>
        <p:spPr>
          <a:xfrm>
            <a:off x="7432975" y="2309925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g3892de52a5d_0_2"/>
          <p:cNvCxnSpPr/>
          <p:nvPr/>
        </p:nvCxnSpPr>
        <p:spPr>
          <a:xfrm>
            <a:off x="7434513" y="2457650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g3892de52a5d_0_2"/>
          <p:cNvCxnSpPr/>
          <p:nvPr/>
        </p:nvCxnSpPr>
        <p:spPr>
          <a:xfrm>
            <a:off x="7437184" y="3046751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g3892de52a5d_0_2"/>
          <p:cNvCxnSpPr/>
          <p:nvPr/>
        </p:nvCxnSpPr>
        <p:spPr>
          <a:xfrm>
            <a:off x="7434375" y="3194475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g3892de52a5d_0_2"/>
          <p:cNvCxnSpPr/>
          <p:nvPr/>
        </p:nvCxnSpPr>
        <p:spPr>
          <a:xfrm>
            <a:off x="7435763" y="3367700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g3892de52a5d_0_2"/>
          <p:cNvCxnSpPr/>
          <p:nvPr/>
        </p:nvCxnSpPr>
        <p:spPr>
          <a:xfrm>
            <a:off x="7434384" y="3540926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g3892de52a5d_0_2"/>
          <p:cNvCxnSpPr/>
          <p:nvPr/>
        </p:nvCxnSpPr>
        <p:spPr>
          <a:xfrm>
            <a:off x="7431575" y="3688650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g3892de52a5d_0_2"/>
          <p:cNvCxnSpPr/>
          <p:nvPr/>
        </p:nvCxnSpPr>
        <p:spPr>
          <a:xfrm>
            <a:off x="7437184" y="4277751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g3892de52a5d_0_2"/>
          <p:cNvCxnSpPr/>
          <p:nvPr/>
        </p:nvCxnSpPr>
        <p:spPr>
          <a:xfrm>
            <a:off x="7434375" y="4425475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g3892de52a5d_0_2"/>
          <p:cNvCxnSpPr/>
          <p:nvPr/>
        </p:nvCxnSpPr>
        <p:spPr>
          <a:xfrm>
            <a:off x="7438584" y="4909080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g3892de52a5d_0_2"/>
          <p:cNvCxnSpPr/>
          <p:nvPr/>
        </p:nvCxnSpPr>
        <p:spPr>
          <a:xfrm>
            <a:off x="7435775" y="5056804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g3892de52a5d_0_2"/>
          <p:cNvCxnSpPr/>
          <p:nvPr/>
        </p:nvCxnSpPr>
        <p:spPr>
          <a:xfrm flipH="1" rot="10800000">
            <a:off x="7401625" y="5513550"/>
            <a:ext cx="10161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g3892de52a5d_0_2"/>
          <p:cNvCxnSpPr/>
          <p:nvPr/>
        </p:nvCxnSpPr>
        <p:spPr>
          <a:xfrm>
            <a:off x="7364075" y="5654900"/>
            <a:ext cx="10506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g3892de52a5d_0_2"/>
          <p:cNvSpPr txBox="1"/>
          <p:nvPr/>
        </p:nvSpPr>
        <p:spPr>
          <a:xfrm>
            <a:off x="7494779" y="2137738"/>
            <a:ext cx="1611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Resistor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42" name="Google Shape;442;g3892de52a5d_0_2"/>
          <p:cNvSpPr txBox="1"/>
          <p:nvPr/>
        </p:nvSpPr>
        <p:spPr>
          <a:xfrm>
            <a:off x="7488450" y="1976725"/>
            <a:ext cx="1611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Resistor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43" name="Google Shape;443;g3892de52a5d_0_2"/>
          <p:cNvSpPr txBox="1"/>
          <p:nvPr/>
        </p:nvSpPr>
        <p:spPr>
          <a:xfrm>
            <a:off x="7494775" y="3021398"/>
            <a:ext cx="1611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Resistor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44" name="Google Shape;444;g3892de52a5d_0_2"/>
          <p:cNvSpPr txBox="1"/>
          <p:nvPr/>
        </p:nvSpPr>
        <p:spPr>
          <a:xfrm>
            <a:off x="7494775" y="3189242"/>
            <a:ext cx="1611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Resistor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45" name="Google Shape;445;g3892de52a5d_0_2"/>
          <p:cNvSpPr txBox="1"/>
          <p:nvPr/>
        </p:nvSpPr>
        <p:spPr>
          <a:xfrm>
            <a:off x="7491944" y="3363141"/>
            <a:ext cx="1611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Resistor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46" name="Google Shape;446;g3892de52a5d_0_2"/>
          <p:cNvSpPr txBox="1"/>
          <p:nvPr/>
        </p:nvSpPr>
        <p:spPr>
          <a:xfrm>
            <a:off x="7492633" y="3510812"/>
            <a:ext cx="1611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Resistor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47" name="Google Shape;447;g3892de52a5d_0_2"/>
          <p:cNvSpPr txBox="1"/>
          <p:nvPr/>
        </p:nvSpPr>
        <p:spPr>
          <a:xfrm>
            <a:off x="7500662" y="4246560"/>
            <a:ext cx="1611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Resistor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48" name="Google Shape;448;g3892de52a5d_0_2"/>
          <p:cNvSpPr txBox="1"/>
          <p:nvPr/>
        </p:nvSpPr>
        <p:spPr>
          <a:xfrm>
            <a:off x="7510631" y="4881382"/>
            <a:ext cx="1611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Resistor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49" name="Google Shape;449;g3892de52a5d_0_2"/>
          <p:cNvSpPr txBox="1"/>
          <p:nvPr/>
        </p:nvSpPr>
        <p:spPr>
          <a:xfrm>
            <a:off x="7504844" y="5474613"/>
            <a:ext cx="1611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Resistor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8ef07d5825_0_46"/>
          <p:cNvSpPr txBox="1"/>
          <p:nvPr>
            <p:ph type="title"/>
          </p:nvPr>
        </p:nvSpPr>
        <p:spPr>
          <a:xfrm>
            <a:off x="609600" y="22860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Power Block Diagram</a:t>
            </a:r>
            <a:endParaRPr/>
          </a:p>
        </p:txBody>
      </p:sp>
      <p:sp>
        <p:nvSpPr>
          <p:cNvPr id="455" name="Google Shape;455;g38ef07d5825_0_46"/>
          <p:cNvSpPr/>
          <p:nvPr/>
        </p:nvSpPr>
        <p:spPr>
          <a:xfrm>
            <a:off x="4099675" y="1559125"/>
            <a:ext cx="3333300" cy="43725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OSD335x-SM SiP</a:t>
            </a:r>
            <a:endParaRPr/>
          </a:p>
        </p:txBody>
      </p:sp>
      <p:sp>
        <p:nvSpPr>
          <p:cNvPr id="456" name="Google Shape;456;g38ef07d5825_0_46"/>
          <p:cNvSpPr/>
          <p:nvPr/>
        </p:nvSpPr>
        <p:spPr>
          <a:xfrm>
            <a:off x="1757425" y="1637675"/>
            <a:ext cx="1501200" cy="9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Button</a:t>
            </a:r>
            <a:endParaRPr/>
          </a:p>
        </p:txBody>
      </p:sp>
      <p:sp>
        <p:nvSpPr>
          <p:cNvPr id="457" name="Google Shape;457;g38ef07d5825_0_46"/>
          <p:cNvSpPr txBox="1"/>
          <p:nvPr/>
        </p:nvSpPr>
        <p:spPr>
          <a:xfrm>
            <a:off x="6096000" y="1834925"/>
            <a:ext cx="1337100" cy="4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VDD_3V3 (P9.4)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I2C2_SCL (P8.19)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I2C2_SDA (P8.20)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(P8.1)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(P9.2, all 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GPIO_88 (P8.28)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GPIO_89 (P8.30)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GPIO_11 (P8.32)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GPIO_81 (P8.34)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(P9.2)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GPIO_77 (P8.40)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(P9.2)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GPIO_75 (P8.42)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(P9.2)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GPIO_73 (P8.44)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58" name="Google Shape;458;g38ef07d5825_0_46"/>
          <p:cNvSpPr/>
          <p:nvPr/>
        </p:nvSpPr>
        <p:spPr>
          <a:xfrm>
            <a:off x="1757425" y="4439050"/>
            <a:ext cx="1501200" cy="9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Buzzer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HCW-KC1206</a:t>
            </a:r>
            <a:endParaRPr b="1" sz="1200"/>
          </a:p>
        </p:txBody>
      </p:sp>
      <p:sp>
        <p:nvSpPr>
          <p:cNvPr id="459" name="Google Shape;459;g38ef07d5825_0_46"/>
          <p:cNvSpPr txBox="1"/>
          <p:nvPr/>
        </p:nvSpPr>
        <p:spPr>
          <a:xfrm>
            <a:off x="4099675" y="1834925"/>
            <a:ext cx="1611900" cy="3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GPIO_44 (P8.12)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(P8.2)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VDD_3V3 (P9.3)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GNDA_ADC (P9.34)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VDD_ADC (P9.32)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AIN1 (P9.40)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EHRPWMIA (P9.14)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DGND (P9.1)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60" name="Google Shape;460;g38ef07d5825_0_46"/>
          <p:cNvSpPr/>
          <p:nvPr/>
        </p:nvSpPr>
        <p:spPr>
          <a:xfrm>
            <a:off x="8427725" y="1774918"/>
            <a:ext cx="1891800" cy="9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 Segment LCD Display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HT16K33</a:t>
            </a:r>
            <a:endParaRPr b="1" sz="1200"/>
          </a:p>
        </p:txBody>
      </p:sp>
      <p:sp>
        <p:nvSpPr>
          <p:cNvPr id="461" name="Google Shape;461;g38ef07d5825_0_46"/>
          <p:cNvSpPr/>
          <p:nvPr/>
        </p:nvSpPr>
        <p:spPr>
          <a:xfrm>
            <a:off x="8415800" y="2893480"/>
            <a:ext cx="1501200" cy="9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 Green LEDs</a:t>
            </a:r>
            <a:endParaRPr/>
          </a:p>
        </p:txBody>
      </p:sp>
      <p:sp>
        <p:nvSpPr>
          <p:cNvPr id="462" name="Google Shape;462;g38ef07d5825_0_46"/>
          <p:cNvSpPr/>
          <p:nvPr/>
        </p:nvSpPr>
        <p:spPr>
          <a:xfrm>
            <a:off x="8415800" y="5369682"/>
            <a:ext cx="1501200" cy="51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White LED </a:t>
            </a:r>
            <a:endParaRPr/>
          </a:p>
        </p:txBody>
      </p:sp>
      <p:sp>
        <p:nvSpPr>
          <p:cNvPr id="463" name="Google Shape;463;g38ef07d5825_0_46"/>
          <p:cNvSpPr/>
          <p:nvPr/>
        </p:nvSpPr>
        <p:spPr>
          <a:xfrm>
            <a:off x="8427725" y="4012032"/>
            <a:ext cx="1501200" cy="51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 LED </a:t>
            </a:r>
            <a:endParaRPr/>
          </a:p>
        </p:txBody>
      </p:sp>
      <p:sp>
        <p:nvSpPr>
          <p:cNvPr id="464" name="Google Shape;464;g38ef07d5825_0_46"/>
          <p:cNvSpPr/>
          <p:nvPr/>
        </p:nvSpPr>
        <p:spPr>
          <a:xfrm>
            <a:off x="8415800" y="4690857"/>
            <a:ext cx="1501200" cy="519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 LED </a:t>
            </a:r>
            <a:endParaRPr/>
          </a:p>
        </p:txBody>
      </p:sp>
      <p:sp>
        <p:nvSpPr>
          <p:cNvPr id="465" name="Google Shape;465;g38ef07d5825_0_46"/>
          <p:cNvSpPr/>
          <p:nvPr/>
        </p:nvSpPr>
        <p:spPr>
          <a:xfrm>
            <a:off x="1757425" y="3046750"/>
            <a:ext cx="1501200" cy="9144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Potentiometer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CYT1100</a:t>
            </a:r>
            <a:endParaRPr b="1" sz="1200"/>
          </a:p>
        </p:txBody>
      </p:sp>
      <p:cxnSp>
        <p:nvCxnSpPr>
          <p:cNvPr id="466" name="Google Shape;466;g38ef07d5825_0_46"/>
          <p:cNvCxnSpPr/>
          <p:nvPr/>
        </p:nvCxnSpPr>
        <p:spPr>
          <a:xfrm flipH="1" rot="10800000">
            <a:off x="3258625" y="1991250"/>
            <a:ext cx="8661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g38ef07d5825_0_46"/>
          <p:cNvCxnSpPr/>
          <p:nvPr/>
        </p:nvCxnSpPr>
        <p:spPr>
          <a:xfrm>
            <a:off x="3258625" y="2156325"/>
            <a:ext cx="842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g38ef07d5825_0_46"/>
          <p:cNvCxnSpPr/>
          <p:nvPr/>
        </p:nvCxnSpPr>
        <p:spPr>
          <a:xfrm>
            <a:off x="3258625" y="2299325"/>
            <a:ext cx="847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g38ef07d5825_0_46"/>
          <p:cNvCxnSpPr/>
          <p:nvPr/>
        </p:nvCxnSpPr>
        <p:spPr>
          <a:xfrm>
            <a:off x="3256225" y="3378525"/>
            <a:ext cx="842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g38ef07d5825_0_46"/>
          <p:cNvCxnSpPr/>
          <p:nvPr/>
        </p:nvCxnSpPr>
        <p:spPr>
          <a:xfrm>
            <a:off x="3256225" y="3535601"/>
            <a:ext cx="847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g38ef07d5825_0_46"/>
          <p:cNvCxnSpPr/>
          <p:nvPr/>
        </p:nvCxnSpPr>
        <p:spPr>
          <a:xfrm>
            <a:off x="3253825" y="3683325"/>
            <a:ext cx="847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g38ef07d5825_0_46"/>
          <p:cNvCxnSpPr/>
          <p:nvPr/>
        </p:nvCxnSpPr>
        <p:spPr>
          <a:xfrm>
            <a:off x="3259825" y="4743100"/>
            <a:ext cx="842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g38ef07d5825_0_46"/>
          <p:cNvCxnSpPr/>
          <p:nvPr/>
        </p:nvCxnSpPr>
        <p:spPr>
          <a:xfrm>
            <a:off x="3259825" y="4900176"/>
            <a:ext cx="847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g38ef07d5825_0_46"/>
          <p:cNvCxnSpPr/>
          <p:nvPr/>
        </p:nvCxnSpPr>
        <p:spPr>
          <a:xfrm>
            <a:off x="7418675" y="2001025"/>
            <a:ext cx="10032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g38ef07d5825_0_46"/>
          <p:cNvCxnSpPr/>
          <p:nvPr/>
        </p:nvCxnSpPr>
        <p:spPr>
          <a:xfrm>
            <a:off x="7435784" y="2162201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g38ef07d5825_0_46"/>
          <p:cNvCxnSpPr/>
          <p:nvPr/>
        </p:nvCxnSpPr>
        <p:spPr>
          <a:xfrm>
            <a:off x="7432975" y="2309925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g38ef07d5825_0_46"/>
          <p:cNvCxnSpPr/>
          <p:nvPr/>
        </p:nvCxnSpPr>
        <p:spPr>
          <a:xfrm>
            <a:off x="7434513" y="2457650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g38ef07d5825_0_46"/>
          <p:cNvCxnSpPr/>
          <p:nvPr/>
        </p:nvCxnSpPr>
        <p:spPr>
          <a:xfrm>
            <a:off x="7437184" y="3046751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g38ef07d5825_0_46"/>
          <p:cNvCxnSpPr/>
          <p:nvPr/>
        </p:nvCxnSpPr>
        <p:spPr>
          <a:xfrm>
            <a:off x="7434375" y="3194475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g38ef07d5825_0_46"/>
          <p:cNvCxnSpPr/>
          <p:nvPr/>
        </p:nvCxnSpPr>
        <p:spPr>
          <a:xfrm>
            <a:off x="7435763" y="3367700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g38ef07d5825_0_46"/>
          <p:cNvCxnSpPr/>
          <p:nvPr/>
        </p:nvCxnSpPr>
        <p:spPr>
          <a:xfrm>
            <a:off x="7434384" y="3540926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g38ef07d5825_0_46"/>
          <p:cNvCxnSpPr/>
          <p:nvPr/>
        </p:nvCxnSpPr>
        <p:spPr>
          <a:xfrm>
            <a:off x="7431575" y="3688650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g38ef07d5825_0_46"/>
          <p:cNvCxnSpPr/>
          <p:nvPr/>
        </p:nvCxnSpPr>
        <p:spPr>
          <a:xfrm>
            <a:off x="7437184" y="4277751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g38ef07d5825_0_46"/>
          <p:cNvCxnSpPr/>
          <p:nvPr/>
        </p:nvCxnSpPr>
        <p:spPr>
          <a:xfrm>
            <a:off x="7434375" y="4425475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g38ef07d5825_0_46"/>
          <p:cNvCxnSpPr/>
          <p:nvPr/>
        </p:nvCxnSpPr>
        <p:spPr>
          <a:xfrm>
            <a:off x="7438584" y="4909080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g38ef07d5825_0_46"/>
          <p:cNvCxnSpPr/>
          <p:nvPr/>
        </p:nvCxnSpPr>
        <p:spPr>
          <a:xfrm>
            <a:off x="7435775" y="5056804"/>
            <a:ext cx="991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g38ef07d5825_0_46"/>
          <p:cNvCxnSpPr/>
          <p:nvPr/>
        </p:nvCxnSpPr>
        <p:spPr>
          <a:xfrm flipH="1" rot="10800000">
            <a:off x="7401625" y="5513550"/>
            <a:ext cx="10161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g38ef07d5825_0_46"/>
          <p:cNvCxnSpPr/>
          <p:nvPr/>
        </p:nvCxnSpPr>
        <p:spPr>
          <a:xfrm>
            <a:off x="7364075" y="5654900"/>
            <a:ext cx="10506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g38ef07d5825_0_46"/>
          <p:cNvSpPr/>
          <p:nvPr/>
        </p:nvSpPr>
        <p:spPr>
          <a:xfrm>
            <a:off x="10874710" y="352403"/>
            <a:ext cx="707700" cy="2946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1.8V</a:t>
            </a:r>
            <a:endParaRPr/>
          </a:p>
        </p:txBody>
      </p:sp>
      <p:sp>
        <p:nvSpPr>
          <p:cNvPr id="490" name="Google Shape;490;g38ef07d5825_0_46"/>
          <p:cNvSpPr txBox="1"/>
          <p:nvPr>
            <p:ph type="title"/>
          </p:nvPr>
        </p:nvSpPr>
        <p:spPr>
          <a:xfrm>
            <a:off x="10122085" y="352450"/>
            <a:ext cx="12591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ct val="213333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Key: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91" name="Google Shape;491;g38ef07d5825_0_46"/>
          <p:cNvSpPr/>
          <p:nvPr/>
        </p:nvSpPr>
        <p:spPr>
          <a:xfrm>
            <a:off x="10874710" y="724603"/>
            <a:ext cx="707700" cy="29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3.3V</a:t>
            </a:r>
            <a:endParaRPr/>
          </a:p>
        </p:txBody>
      </p:sp>
      <p:sp>
        <p:nvSpPr>
          <p:cNvPr id="492" name="Google Shape;492;g38ef07d5825_0_46"/>
          <p:cNvSpPr txBox="1"/>
          <p:nvPr/>
        </p:nvSpPr>
        <p:spPr>
          <a:xfrm>
            <a:off x="10014050" y="4107125"/>
            <a:ext cx="1337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20 mA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93" name="Google Shape;493;g38ef07d5825_0_46"/>
          <p:cNvSpPr txBox="1"/>
          <p:nvPr/>
        </p:nvSpPr>
        <p:spPr>
          <a:xfrm>
            <a:off x="10014050" y="4785950"/>
            <a:ext cx="1337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20 mA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94" name="Google Shape;494;g38ef07d5825_0_46"/>
          <p:cNvSpPr txBox="1"/>
          <p:nvPr/>
        </p:nvSpPr>
        <p:spPr>
          <a:xfrm>
            <a:off x="10014050" y="5464775"/>
            <a:ext cx="1337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20 mA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95" name="Google Shape;495;g38ef07d5825_0_46"/>
          <p:cNvSpPr txBox="1"/>
          <p:nvPr/>
        </p:nvSpPr>
        <p:spPr>
          <a:xfrm>
            <a:off x="10014050" y="3233375"/>
            <a:ext cx="1337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20 mA each (80 mA)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96" name="Google Shape;496;g38ef07d5825_0_46"/>
          <p:cNvSpPr txBox="1"/>
          <p:nvPr/>
        </p:nvSpPr>
        <p:spPr>
          <a:xfrm>
            <a:off x="10422875" y="1774925"/>
            <a:ext cx="1337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Max 420 mA (all segments lit, can also just do less current and will be less bright)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97" name="Google Shape;497;g38ef07d5825_0_46"/>
          <p:cNvSpPr txBox="1"/>
          <p:nvPr/>
        </p:nvSpPr>
        <p:spPr>
          <a:xfrm>
            <a:off x="299525" y="4731400"/>
            <a:ext cx="1337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3</a:t>
            </a:r>
            <a:r>
              <a:rPr lang="en-US" sz="1000">
                <a:solidFill>
                  <a:schemeClr val="dk1"/>
                </a:solidFill>
              </a:rPr>
              <a:t>0 mA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/>
          <p:nvPr>
            <p:ph type="title"/>
          </p:nvPr>
        </p:nvSpPr>
        <p:spPr>
          <a:xfrm>
            <a:off x="609600" y="228600"/>
            <a:ext cx="109728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Components / Budget</a:t>
            </a:r>
            <a:endParaRPr/>
          </a:p>
        </p:txBody>
      </p:sp>
      <p:graphicFrame>
        <p:nvGraphicFramePr>
          <p:cNvPr id="503" name="Google Shape;503;p5"/>
          <p:cNvGraphicFramePr/>
          <p:nvPr/>
        </p:nvGraphicFramePr>
        <p:xfrm>
          <a:off x="609600" y="1295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{81A80002-F59A-4258-85D6-2EF8DCD08D37}</a:tableStyleId>
              </a:tblPr>
              <a:tblGrid>
                <a:gridCol w="7239375"/>
                <a:gridCol w="2165900"/>
                <a:gridCol w="15675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Component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EDES301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to Buy?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Cost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7x LEDs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No (already have)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1x 7 segment LED display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No (already have)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Resistors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No (already have)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Male to male wires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No (already have)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1x button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No (already have)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1x buzzer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 (already have)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1x potentiometer (https://a.co/d/5DEaqHE)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$8.89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04" name="Google Shape;504;p5"/>
          <p:cNvSpPr txBox="1"/>
          <p:nvPr/>
        </p:nvSpPr>
        <p:spPr>
          <a:xfrm>
            <a:off x="4457700" y="5029200"/>
            <a:ext cx="32880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 Next Slide for Instructions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"/>
          <p:cNvSpPr txBox="1"/>
          <p:nvPr>
            <p:ph type="title"/>
          </p:nvPr>
        </p:nvSpPr>
        <p:spPr>
          <a:xfrm>
            <a:off x="609600" y="228600"/>
            <a:ext cx="109728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Component Selection (Remove slide for submission)</a:t>
            </a:r>
            <a:endParaRPr/>
          </a:p>
        </p:txBody>
      </p:sp>
      <p:sp>
        <p:nvSpPr>
          <p:cNvPr id="510" name="Google Shape;510;p6"/>
          <p:cNvSpPr txBox="1"/>
          <p:nvPr>
            <p:ph idx="1" type="body"/>
          </p:nvPr>
        </p:nvSpPr>
        <p:spPr>
          <a:xfrm>
            <a:off x="609600" y="1295400"/>
            <a:ext cx="10972800" cy="4724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All components must be from either: 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Amazon</a:t>
            </a:r>
            <a:r>
              <a:rPr lang="en-US"/>
              <a:t>,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Adafruit</a:t>
            </a:r>
            <a:r>
              <a:rPr lang="en-US"/>
              <a:t>,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Sparkfun</a:t>
            </a:r>
            <a:r>
              <a:rPr lang="en-US"/>
              <a:t>,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Digi-Key</a:t>
            </a:r>
            <a:r>
              <a:rPr lang="en-US"/>
              <a:t>, or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Mouser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Select no more than two (2) components that are not on approved component spreadsheet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See Canvas 🡪 Files 🡪 assignments 🡪 EDES301_project_01_parts_list.xlsx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If there is a cheaper part that you would like to use, we can discuss in the project meeting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All components needed for the project should be listed on Slide 5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All components should have links to the website where they can be purchased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Please trim URLs for links to Amazon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EDES301 will supplement $25 to $35 dollars for components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Please indicate what components need to be purchased by EDES301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511" name="Google Shape;511;p6"/>
          <p:cNvSpPr txBox="1"/>
          <p:nvPr/>
        </p:nvSpPr>
        <p:spPr>
          <a:xfrm>
            <a:off x="2590800" y="6286500"/>
            <a:ext cx="70839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have a special request, we can discuss in the project meeting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amond Grid 16x9">
  <a:themeElements>
    <a:clrScheme name="Custom 3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2018-01-09T20:24:50Z</dcterms:created>
  <dc:creator>Erik Welsh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